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sldIdLst>
    <p:sldId id="284" r:id="rId5"/>
    <p:sldId id="287" r:id="rId6"/>
    <p:sldId id="261" r:id="rId7"/>
    <p:sldId id="298" r:id="rId8"/>
    <p:sldId id="262" r:id="rId9"/>
    <p:sldId id="297" r:id="rId10"/>
    <p:sldId id="299" r:id="rId11"/>
    <p:sldId id="300" r:id="rId12"/>
    <p:sldId id="294" r:id="rId13"/>
    <p:sldId id="29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C414B8-67B4-4F48-BC8B-9DDD5E17601E}" v="8" dt="2025-07-14T13:31:06.5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899" autoAdjust="0"/>
  </p:normalViewPr>
  <p:slideViewPr>
    <p:cSldViewPr snapToGrid="0" snapToObjects="1" showGuides="1">
      <p:cViewPr varScale="1">
        <p:scale>
          <a:sx n="91" d="100"/>
          <a:sy n="91" d="100"/>
        </p:scale>
        <p:origin x="322" y="62"/>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7/15/2025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463040" y="1367406"/>
            <a:ext cx="4873752" cy="2582802"/>
          </a:xfrm>
        </p:spPr>
        <p:txBody>
          <a:bodyPr/>
          <a:lstStyle/>
          <a:p>
            <a:r>
              <a:rPr lang="en-IN" dirty="0"/>
              <a:t>SALARY SURVEY DATASET </a:t>
            </a:r>
            <a:endParaRPr lang="en-US" dirty="0"/>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p:txBody>
          <a:bodyPr/>
          <a:lstStyle/>
          <a:p>
            <a:r>
              <a:rPr lang="en-IN" dirty="0"/>
              <a:t>Presented By:</a:t>
            </a:r>
          </a:p>
          <a:p>
            <a:r>
              <a:rPr lang="en-IN" dirty="0"/>
              <a:t>K . Chandrika</a:t>
            </a:r>
          </a:p>
          <a:p>
            <a:r>
              <a:rPr lang="en-IN" dirty="0"/>
              <a:t>Data Science &amp; Analytics</a:t>
            </a:r>
          </a:p>
          <a:p>
            <a:endParaRPr lang="en-US" dirty="0"/>
          </a:p>
          <a:p>
            <a:endParaRPr lang="en-US" dirty="0"/>
          </a:p>
        </p:txBody>
      </p:sp>
      <p:pic>
        <p:nvPicPr>
          <p:cNvPr id="37" name="Picture Placeholder 36" descr="Lady with head covering and sunglasses">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rotWithShape="1">
          <a:blip r:embed="rId2"/>
          <a:srcRect t="228" b="228"/>
          <a:stretch/>
        </p:blipFill>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a:xfrm>
            <a:off x="1527047" y="1901952"/>
            <a:ext cx="7046501" cy="1709928"/>
          </a:xfrm>
        </p:spPr>
        <p:txBody>
          <a:bodyPr/>
          <a:lstStyle/>
          <a:p>
            <a:pPr algn="ctr"/>
            <a:r>
              <a:rPr lang="en-US" dirty="0"/>
              <a:t>Thank you</a:t>
            </a:r>
          </a:p>
        </p:txBody>
      </p:sp>
    </p:spTree>
    <p:extLst>
      <p:ext uri="{BB962C8B-B14F-4D97-AF65-F5344CB8AC3E}">
        <p14:creationId xmlns:p14="http://schemas.microsoft.com/office/powerpoint/2010/main" val="2397583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389888" y="1107347"/>
            <a:ext cx="5038344" cy="1593908"/>
          </a:xfrm>
        </p:spPr>
        <p:txBody>
          <a:bodyPr/>
          <a:lstStyle/>
          <a:p>
            <a:pPr algn="just"/>
            <a:r>
              <a:rPr lang="en-IN" b="1" dirty="0"/>
              <a:t>Project</a:t>
            </a:r>
            <a:br>
              <a:rPr lang="en-IN" b="1" dirty="0"/>
            </a:br>
            <a:r>
              <a:rPr lang="en-IN" b="1" dirty="0"/>
              <a:t>Objective:</a:t>
            </a:r>
            <a:br>
              <a:rPr lang="en-IN" dirty="0"/>
            </a:br>
            <a:br>
              <a:rPr lang="en-IN" dirty="0"/>
            </a:br>
            <a:r>
              <a:rPr lang="en-IN" sz="1400" dirty="0"/>
              <a:t>The objective of this project is to </a:t>
            </a:r>
            <a:r>
              <a:rPr lang="en-IN" sz="1400" dirty="0" err="1"/>
              <a:t>analyze</a:t>
            </a:r>
            <a:r>
              <a:rPr lang="en-IN" sz="1400" dirty="0"/>
              <a:t> and interpret salary survey data using Excel &amp; SQL. Excel for advanced data visualization and reporting data. SQL for data extraction, transformation, and basic analysis. Clean and structure the raw salary Survey dataset to ensure data integrity and consistency. Visualize findings using excel charts, pivot tables, and dashboards for easier interpretation by stakeholders.</a:t>
            </a:r>
            <a:br>
              <a:rPr lang="en-IN" sz="1400" dirty="0"/>
            </a:br>
            <a:endParaRPr lang="en-US" sz="1400"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2</a:t>
            </a:fld>
            <a:endParaRPr lang="en-US" dirty="0"/>
          </a:p>
        </p:txBody>
      </p:sp>
      <p:pic>
        <p:nvPicPr>
          <p:cNvPr id="6" name="Picture Placeholder 5" descr="Clothes of various colors on rack">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rotWithShape="1">
          <a:blip r:embed="rId2"/>
          <a:srcRect t="182" b="182"/>
          <a:stretch/>
        </p:blipFill>
        <p:spPr/>
      </p:pic>
    </p:spTree>
    <p:extLst>
      <p:ext uri="{BB962C8B-B14F-4D97-AF65-F5344CB8AC3E}">
        <p14:creationId xmlns:p14="http://schemas.microsoft.com/office/powerpoint/2010/main" val="3780002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a:xfrm>
            <a:off x="612396" y="318782"/>
            <a:ext cx="10439652" cy="906011"/>
          </a:xfrm>
        </p:spPr>
        <p:txBody>
          <a:bodyPr/>
          <a:lstStyle/>
          <a:p>
            <a:r>
              <a:rPr lang="en-IN" b="1" dirty="0"/>
              <a:t>Dataset Description:</a:t>
            </a:r>
            <a:br>
              <a:rPr lang="en-IN" dirty="0"/>
            </a:br>
            <a:endParaRPr lang="en-US" dirty="0"/>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3</a:t>
            </a:fld>
            <a:endParaRPr lang="en-US" dirty="0"/>
          </a:p>
        </p:txBody>
      </p:sp>
      <p:sp>
        <p:nvSpPr>
          <p:cNvPr id="3" name="Footer Placeholder 2">
            <a:extLst>
              <a:ext uri="{FF2B5EF4-FFF2-40B4-BE49-F238E27FC236}">
                <a16:creationId xmlns:a16="http://schemas.microsoft.com/office/drawing/2014/main" id="{B334037D-4CE3-17DC-7A2A-64E8120A9B43}"/>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6E47F9DE-790E-73FB-5997-D28667522E25}"/>
              </a:ext>
            </a:extLst>
          </p:cNvPr>
          <p:cNvSpPr>
            <a:spLocks noGrp="1"/>
          </p:cNvSpPr>
          <p:nvPr>
            <p:ph type="dt" sz="half" idx="10"/>
          </p:nvPr>
        </p:nvSpPr>
        <p:spPr/>
        <p:txBody>
          <a:bodyPr/>
          <a:lstStyle/>
          <a:p>
            <a:r>
              <a:rPr lang="en-US" dirty="0"/>
              <a:t>20XX</a:t>
            </a:r>
          </a:p>
        </p:txBody>
      </p:sp>
      <p:sp>
        <p:nvSpPr>
          <p:cNvPr id="6" name="Content Placeholder 5">
            <a:extLst>
              <a:ext uri="{FF2B5EF4-FFF2-40B4-BE49-F238E27FC236}">
                <a16:creationId xmlns:a16="http://schemas.microsoft.com/office/drawing/2014/main" id="{513D4E6D-A2F2-7D48-08ED-F992FED43E37}"/>
              </a:ext>
            </a:extLst>
          </p:cNvPr>
          <p:cNvSpPr>
            <a:spLocks noGrp="1"/>
          </p:cNvSpPr>
          <p:nvPr>
            <p:ph idx="1"/>
          </p:nvPr>
        </p:nvSpPr>
        <p:spPr>
          <a:xfrm>
            <a:off x="484632" y="1810512"/>
            <a:ext cx="11000232" cy="2946046"/>
          </a:xfrm>
        </p:spPr>
        <p:txBody>
          <a:bodyPr/>
          <a:lstStyle/>
          <a:p>
            <a:r>
              <a:rPr lang="en-IN" sz="2000" dirty="0"/>
              <a:t>The dataset contains </a:t>
            </a:r>
            <a:r>
              <a:rPr lang="en-IN" sz="2000" b="1" dirty="0"/>
              <a:t>5,092 entries</a:t>
            </a:r>
            <a:r>
              <a:rPr lang="en-IN" sz="2000" dirty="0"/>
              <a:t> and </a:t>
            </a:r>
            <a:r>
              <a:rPr lang="en-IN" sz="2000" b="1" dirty="0"/>
              <a:t>16 columns</a:t>
            </a:r>
            <a:r>
              <a:rPr lang="en-IN" sz="2000" dirty="0"/>
              <a:t>, including:</a:t>
            </a:r>
          </a:p>
          <a:p>
            <a:pPr lvl="0"/>
            <a:r>
              <a:rPr lang="en-IN" sz="2000" b="1" dirty="0"/>
              <a:t>Demographics</a:t>
            </a:r>
            <a:r>
              <a:rPr lang="en-IN" sz="2000" dirty="0"/>
              <a:t>: Gender, Age Range, Country, State, City.</a:t>
            </a:r>
          </a:p>
          <a:p>
            <a:pPr lvl="0"/>
            <a:r>
              <a:rPr lang="en-IN" sz="2000" b="1" dirty="0"/>
              <a:t>Compensation</a:t>
            </a:r>
            <a:r>
              <a:rPr lang="en-IN" sz="2000" dirty="0"/>
              <a:t>: Annual Salary, Additional Compensation, Currency.</a:t>
            </a:r>
          </a:p>
          <a:p>
            <a:pPr lvl="0"/>
            <a:r>
              <a:rPr lang="en-IN" sz="2000" b="1" dirty="0"/>
              <a:t>Professional Info</a:t>
            </a:r>
            <a:r>
              <a:rPr lang="en-IN" sz="2000" dirty="0"/>
              <a:t>: Industry, Job Title, Years of Experience, Education Level.</a:t>
            </a:r>
          </a:p>
          <a:p>
            <a:pPr marL="0" indent="0">
              <a:buNone/>
            </a:pP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1084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6E37E-773A-39A7-17FE-6F01A6FEDD09}"/>
              </a:ext>
            </a:extLst>
          </p:cNvPr>
          <p:cNvSpPr>
            <a:spLocks noGrp="1"/>
          </p:cNvSpPr>
          <p:nvPr>
            <p:ph type="title"/>
          </p:nvPr>
        </p:nvSpPr>
        <p:spPr>
          <a:xfrm>
            <a:off x="822122" y="796954"/>
            <a:ext cx="6425966" cy="939567"/>
          </a:xfrm>
        </p:spPr>
        <p:txBody>
          <a:bodyPr/>
          <a:lstStyle/>
          <a:p>
            <a:r>
              <a:rPr lang="en-IN" dirty="0"/>
              <a:t>Key Insights </a:t>
            </a:r>
          </a:p>
        </p:txBody>
      </p:sp>
      <p:sp>
        <p:nvSpPr>
          <p:cNvPr id="4" name="Content Placeholder 3">
            <a:extLst>
              <a:ext uri="{FF2B5EF4-FFF2-40B4-BE49-F238E27FC236}">
                <a16:creationId xmlns:a16="http://schemas.microsoft.com/office/drawing/2014/main" id="{D8A60B7E-9852-E804-EB1A-F9AF2E0029AE}"/>
              </a:ext>
            </a:extLst>
          </p:cNvPr>
          <p:cNvSpPr>
            <a:spLocks noGrp="1"/>
          </p:cNvSpPr>
          <p:nvPr>
            <p:ph idx="1"/>
          </p:nvPr>
        </p:nvSpPr>
        <p:spPr>
          <a:xfrm>
            <a:off x="822122" y="1879135"/>
            <a:ext cx="6535024" cy="3305514"/>
          </a:xfrm>
        </p:spPr>
        <p:txBody>
          <a:bodyPr/>
          <a:lstStyle/>
          <a:p>
            <a:pPr marL="340614" indent="-285750" algn="just">
              <a:buFont typeface="Arial" panose="020B0604020202020204" pitchFamily="34" charset="0"/>
              <a:buChar char="•"/>
            </a:pPr>
            <a:r>
              <a:rPr lang="en-US" dirty="0"/>
              <a:t>The objective of this project is to analyze and interpret salary survey data using SQL for data extraction, transformation, and basic analysis, and Excel for advanced data visualization and reporting.</a:t>
            </a:r>
          </a:p>
          <a:p>
            <a:pPr marL="340614" indent="-285750" algn="just">
              <a:buFont typeface="Arial" panose="020B0604020202020204" pitchFamily="34" charset="0"/>
              <a:buChar char="•"/>
            </a:pPr>
            <a:r>
              <a:rPr lang="en-US" dirty="0"/>
              <a:t>The project aims to : Clean and structure the raw salary dataset to ensure data integrity and consistency.</a:t>
            </a:r>
          </a:p>
          <a:p>
            <a:pPr marL="340614" indent="-285750" algn="just">
              <a:buFont typeface="Arial" panose="020B0604020202020204" pitchFamily="34" charset="0"/>
              <a:buChar char="•"/>
            </a:pPr>
            <a:r>
              <a:rPr lang="en-US" dirty="0"/>
              <a:t>Extract key insights from the dataset using SQL queries, including average salary, median salary, distribution by job title, experience level, industry, and location.</a:t>
            </a:r>
          </a:p>
          <a:p>
            <a:pPr marL="340614" indent="-285750" algn="just">
              <a:buFont typeface="Arial" panose="020B0604020202020204" pitchFamily="34" charset="0"/>
              <a:buChar char="•"/>
            </a:pPr>
            <a:r>
              <a:rPr lang="en-US" dirty="0"/>
              <a:t>Identify salary trends across various dimensions such as education level, gender, employment type, and geographic region.</a:t>
            </a:r>
          </a:p>
          <a:p>
            <a:pPr marL="340614" indent="-285750" algn="just">
              <a:buFont typeface="Arial" panose="020B0604020202020204" pitchFamily="34" charset="0"/>
              <a:buChar char="•"/>
            </a:pPr>
            <a:r>
              <a:rPr lang="en-US" dirty="0"/>
              <a:t>Visualize findings using Excel charts, pivot tables, and dashboards for easier interpretation by stakeholders.</a:t>
            </a:r>
            <a:endParaRPr lang="en-IN" dirty="0"/>
          </a:p>
        </p:txBody>
      </p:sp>
      <p:sp>
        <p:nvSpPr>
          <p:cNvPr id="5" name="Slide Number Placeholder 4">
            <a:extLst>
              <a:ext uri="{FF2B5EF4-FFF2-40B4-BE49-F238E27FC236}">
                <a16:creationId xmlns:a16="http://schemas.microsoft.com/office/drawing/2014/main" id="{F4CA847A-A8A3-3DF9-AF9A-7C4D00DA0F6D}"/>
              </a:ext>
            </a:extLst>
          </p:cNvPr>
          <p:cNvSpPr>
            <a:spLocks noGrp="1"/>
          </p:cNvSpPr>
          <p:nvPr>
            <p:ph type="sldNum" sz="quarter" idx="12"/>
          </p:nvPr>
        </p:nvSpPr>
        <p:spPr/>
        <p:txBody>
          <a:bodyPr/>
          <a:lstStyle/>
          <a:p>
            <a:fld id="{8D0AFDD5-844D-364D-8AEC-50CF4D36D55D}" type="slidenum">
              <a:rPr lang="en-US" noProof="0" smtClean="0"/>
              <a:pPr/>
              <a:t>4</a:t>
            </a:fld>
            <a:endParaRPr lang="en-US" noProof="0"/>
          </a:p>
        </p:txBody>
      </p:sp>
    </p:spTree>
    <p:extLst>
      <p:ext uri="{BB962C8B-B14F-4D97-AF65-F5344CB8AC3E}">
        <p14:creationId xmlns:p14="http://schemas.microsoft.com/office/powerpoint/2010/main" val="2462174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p:txBody>
          <a:bodyPr/>
          <a:lstStyle/>
          <a:p>
            <a:r>
              <a:rPr lang="en-US" dirty="0"/>
              <a:t>Data cleaning</a:t>
            </a:r>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fld id="{8D0AFDD5-844D-364D-8AEC-50CF4D36D55D}" type="slidenum">
              <a:rPr lang="en-US" smtClean="0"/>
              <a:t>5</a:t>
            </a:fld>
            <a:endParaRPr lang="en-US"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a:lstStyle/>
          <a:p>
            <a:r>
              <a:rPr lang="en-US" dirty="0"/>
              <a:t>20XX</a:t>
            </a:r>
          </a:p>
        </p:txBody>
      </p:sp>
      <p:sp>
        <p:nvSpPr>
          <p:cNvPr id="6" name="Content Placeholder 5">
            <a:extLst>
              <a:ext uri="{FF2B5EF4-FFF2-40B4-BE49-F238E27FC236}">
                <a16:creationId xmlns:a16="http://schemas.microsoft.com/office/drawing/2014/main" id="{9E62BBF5-A239-1F77-77F3-EF58086B5233}"/>
              </a:ext>
            </a:extLst>
          </p:cNvPr>
          <p:cNvSpPr>
            <a:spLocks noGrp="1"/>
          </p:cNvSpPr>
          <p:nvPr>
            <p:ph idx="1"/>
          </p:nvPr>
        </p:nvSpPr>
        <p:spPr/>
        <p:txBody>
          <a:bodyPr/>
          <a:lstStyle/>
          <a:p>
            <a:pPr lvl="0"/>
            <a:r>
              <a:rPr lang="en-IN" dirty="0"/>
              <a:t>Identify columns with missing data &amp; to clean the dataset by handling missing values, standardizing data types, handling inconsistent values.</a:t>
            </a:r>
          </a:p>
          <a:p>
            <a:pPr lvl="0"/>
            <a:r>
              <a:rPr lang="en-IN" dirty="0"/>
              <a:t>For numerical columns (like Annual Salary), either fill the missing values with the mean or median, or to remove rows with missing values.</a:t>
            </a:r>
          </a:p>
          <a:p>
            <a:r>
              <a:rPr lang="en-IN" dirty="0"/>
              <a:t>For categorical columns (like Industry, Job Title), to replace missing values with a placeholder like "Unknown" or remove the rows.</a:t>
            </a:r>
          </a:p>
        </p:txBody>
      </p:sp>
    </p:spTree>
    <p:extLst>
      <p:ext uri="{BB962C8B-B14F-4D97-AF65-F5344CB8AC3E}">
        <p14:creationId xmlns:p14="http://schemas.microsoft.com/office/powerpoint/2010/main" val="2011023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59F58F0-56E5-E765-3275-D0ABC9CB2EB8}"/>
              </a:ext>
            </a:extLst>
          </p:cNvPr>
          <p:cNvSpPr>
            <a:spLocks noGrp="1"/>
          </p:cNvSpPr>
          <p:nvPr>
            <p:ph type="body" sz="quarter" idx="14"/>
          </p:nvPr>
        </p:nvSpPr>
        <p:spPr>
          <a:xfrm>
            <a:off x="838200" y="813732"/>
            <a:ext cx="4978172" cy="5012422"/>
          </a:xfrm>
        </p:spPr>
        <p:txBody>
          <a:bodyPr/>
          <a:lstStyle/>
          <a:p>
            <a:r>
              <a:rPr lang="en-IN" dirty="0"/>
              <a:t>Row data</a:t>
            </a:r>
          </a:p>
        </p:txBody>
      </p:sp>
      <p:pic>
        <p:nvPicPr>
          <p:cNvPr id="11" name="Content Placeholder 10">
            <a:extLst>
              <a:ext uri="{FF2B5EF4-FFF2-40B4-BE49-F238E27FC236}">
                <a16:creationId xmlns:a16="http://schemas.microsoft.com/office/drawing/2014/main" id="{6B5FF5E0-8954-9DE8-71E5-A53A0EC6493D}"/>
              </a:ext>
            </a:extLst>
          </p:cNvPr>
          <p:cNvPicPr>
            <a:picLocks noGrp="1" noChangeAspect="1"/>
          </p:cNvPicPr>
          <p:nvPr>
            <p:ph sz="half" idx="2"/>
          </p:nvPr>
        </p:nvPicPr>
        <p:blipFill>
          <a:blip r:embed="rId2"/>
          <a:stretch>
            <a:fillRect/>
          </a:stretch>
        </p:blipFill>
        <p:spPr>
          <a:xfrm>
            <a:off x="838200" y="1652631"/>
            <a:ext cx="4933426" cy="4173523"/>
          </a:xfrm>
        </p:spPr>
      </p:pic>
      <p:sp>
        <p:nvSpPr>
          <p:cNvPr id="5" name="Text Placeholder 4">
            <a:extLst>
              <a:ext uri="{FF2B5EF4-FFF2-40B4-BE49-F238E27FC236}">
                <a16:creationId xmlns:a16="http://schemas.microsoft.com/office/drawing/2014/main" id="{95C62B5E-F4DD-B99C-C537-96C5107836BA}"/>
              </a:ext>
            </a:extLst>
          </p:cNvPr>
          <p:cNvSpPr>
            <a:spLocks noGrp="1"/>
          </p:cNvSpPr>
          <p:nvPr>
            <p:ph type="body" sz="quarter" idx="19"/>
          </p:nvPr>
        </p:nvSpPr>
        <p:spPr>
          <a:xfrm>
            <a:off x="6526636" y="813732"/>
            <a:ext cx="4978172" cy="5012422"/>
          </a:xfrm>
        </p:spPr>
        <p:txBody>
          <a:bodyPr/>
          <a:lstStyle/>
          <a:p>
            <a:r>
              <a:rPr lang="en-IN" dirty="0"/>
              <a:t>Clean data</a:t>
            </a:r>
          </a:p>
        </p:txBody>
      </p:sp>
      <p:pic>
        <p:nvPicPr>
          <p:cNvPr id="13" name="Content Placeholder 12">
            <a:extLst>
              <a:ext uri="{FF2B5EF4-FFF2-40B4-BE49-F238E27FC236}">
                <a16:creationId xmlns:a16="http://schemas.microsoft.com/office/drawing/2014/main" id="{D88F01C8-A403-4164-EAE9-52B9061D4A5B}"/>
              </a:ext>
            </a:extLst>
          </p:cNvPr>
          <p:cNvPicPr>
            <a:picLocks noGrp="1" noChangeAspect="1"/>
          </p:cNvPicPr>
          <p:nvPr>
            <p:ph sz="half" idx="20"/>
          </p:nvPr>
        </p:nvPicPr>
        <p:blipFill>
          <a:blip r:embed="rId3"/>
          <a:stretch>
            <a:fillRect/>
          </a:stretch>
        </p:blipFill>
        <p:spPr>
          <a:xfrm>
            <a:off x="6600825" y="1753298"/>
            <a:ext cx="4827778" cy="4072855"/>
          </a:xfrm>
        </p:spPr>
      </p:pic>
      <p:sp>
        <p:nvSpPr>
          <p:cNvPr id="7" name="Slide Number Placeholder 6">
            <a:extLst>
              <a:ext uri="{FF2B5EF4-FFF2-40B4-BE49-F238E27FC236}">
                <a16:creationId xmlns:a16="http://schemas.microsoft.com/office/drawing/2014/main" id="{C93B969E-E19F-DD83-40BB-EE41614CE87F}"/>
              </a:ext>
            </a:extLst>
          </p:cNvPr>
          <p:cNvSpPr>
            <a:spLocks noGrp="1"/>
          </p:cNvSpPr>
          <p:nvPr>
            <p:ph type="sldNum" sz="quarter" idx="12"/>
          </p:nvPr>
        </p:nvSpPr>
        <p:spPr/>
        <p:txBody>
          <a:bodyPr/>
          <a:lstStyle/>
          <a:p>
            <a:fld id="{8D0AFDD5-844D-364D-8AEC-50CF4D36D55D}" type="slidenum">
              <a:rPr lang="en-US" noProof="0" smtClean="0"/>
              <a:pPr/>
              <a:t>6</a:t>
            </a:fld>
            <a:endParaRPr lang="en-US" noProof="0"/>
          </a:p>
        </p:txBody>
      </p:sp>
      <p:sp>
        <p:nvSpPr>
          <p:cNvPr id="8" name="Footer Placeholder 7">
            <a:extLst>
              <a:ext uri="{FF2B5EF4-FFF2-40B4-BE49-F238E27FC236}">
                <a16:creationId xmlns:a16="http://schemas.microsoft.com/office/drawing/2014/main" id="{A0D87F45-AF6C-5394-6840-1F760D6E5B7A}"/>
              </a:ext>
            </a:extLst>
          </p:cNvPr>
          <p:cNvSpPr>
            <a:spLocks noGrp="1"/>
          </p:cNvSpPr>
          <p:nvPr>
            <p:ph type="ftr" sz="quarter" idx="11"/>
          </p:nvPr>
        </p:nvSpPr>
        <p:spPr/>
        <p:txBody>
          <a:bodyPr/>
          <a:lstStyle/>
          <a:p>
            <a:r>
              <a:rPr lang="en-US" noProof="0"/>
              <a:t>Presentation title</a:t>
            </a:r>
          </a:p>
        </p:txBody>
      </p:sp>
      <p:sp>
        <p:nvSpPr>
          <p:cNvPr id="9" name="Date Placeholder 8">
            <a:extLst>
              <a:ext uri="{FF2B5EF4-FFF2-40B4-BE49-F238E27FC236}">
                <a16:creationId xmlns:a16="http://schemas.microsoft.com/office/drawing/2014/main" id="{1E5B7A54-8899-1E0D-CDB0-2756769AA696}"/>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4300339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861DA-CCF5-0CE6-B548-EB56C07D76C3}"/>
              </a:ext>
            </a:extLst>
          </p:cNvPr>
          <p:cNvSpPr>
            <a:spLocks noGrp="1"/>
          </p:cNvSpPr>
          <p:nvPr>
            <p:ph type="title"/>
          </p:nvPr>
        </p:nvSpPr>
        <p:spPr/>
        <p:txBody>
          <a:bodyPr/>
          <a:lstStyle/>
          <a:p>
            <a:r>
              <a:rPr lang="en-IN" dirty="0"/>
              <a:t>Dash Board</a:t>
            </a:r>
          </a:p>
        </p:txBody>
      </p:sp>
      <p:sp>
        <p:nvSpPr>
          <p:cNvPr id="3" name="Text Placeholder 2">
            <a:extLst>
              <a:ext uri="{FF2B5EF4-FFF2-40B4-BE49-F238E27FC236}">
                <a16:creationId xmlns:a16="http://schemas.microsoft.com/office/drawing/2014/main" id="{22F51B89-56CC-FD1C-76F2-8E717A0297D5}"/>
              </a:ext>
            </a:extLst>
          </p:cNvPr>
          <p:cNvSpPr>
            <a:spLocks noGrp="1"/>
          </p:cNvSpPr>
          <p:nvPr>
            <p:ph type="body" sz="quarter" idx="14"/>
          </p:nvPr>
        </p:nvSpPr>
        <p:spPr>
          <a:xfrm>
            <a:off x="685800" y="1527048"/>
            <a:ext cx="10998200" cy="4711192"/>
          </a:xfrm>
        </p:spPr>
        <p:txBody>
          <a:bodyPr/>
          <a:lstStyle/>
          <a:p>
            <a:endParaRPr lang="en-IN" dirty="0"/>
          </a:p>
        </p:txBody>
      </p:sp>
      <p:pic>
        <p:nvPicPr>
          <p:cNvPr id="11" name="Content Placeholder 10">
            <a:extLst>
              <a:ext uri="{FF2B5EF4-FFF2-40B4-BE49-F238E27FC236}">
                <a16:creationId xmlns:a16="http://schemas.microsoft.com/office/drawing/2014/main" id="{56B188DC-8388-E5F8-6599-07B45535858B}"/>
              </a:ext>
            </a:extLst>
          </p:cNvPr>
          <p:cNvPicPr>
            <a:picLocks noGrp="1" noChangeAspect="1"/>
          </p:cNvPicPr>
          <p:nvPr>
            <p:ph sz="half" idx="2"/>
          </p:nvPr>
        </p:nvPicPr>
        <p:blipFill>
          <a:blip r:embed="rId2"/>
          <a:stretch>
            <a:fillRect/>
          </a:stretch>
        </p:blipFill>
        <p:spPr>
          <a:xfrm>
            <a:off x="970782" y="1527175"/>
            <a:ext cx="10428235" cy="4711700"/>
          </a:xfrm>
        </p:spPr>
      </p:pic>
      <p:sp>
        <p:nvSpPr>
          <p:cNvPr id="7" name="Slide Number Placeholder 6">
            <a:extLst>
              <a:ext uri="{FF2B5EF4-FFF2-40B4-BE49-F238E27FC236}">
                <a16:creationId xmlns:a16="http://schemas.microsoft.com/office/drawing/2014/main" id="{4B159380-B00E-9189-67A7-DB9B1833489A}"/>
              </a:ext>
            </a:extLst>
          </p:cNvPr>
          <p:cNvSpPr>
            <a:spLocks noGrp="1"/>
          </p:cNvSpPr>
          <p:nvPr>
            <p:ph type="sldNum" sz="quarter" idx="12"/>
          </p:nvPr>
        </p:nvSpPr>
        <p:spPr/>
        <p:txBody>
          <a:bodyPr/>
          <a:lstStyle/>
          <a:p>
            <a:fld id="{8D0AFDD5-844D-364D-8AEC-50CF4D36D55D}" type="slidenum">
              <a:rPr lang="en-US" noProof="0" smtClean="0"/>
              <a:pPr/>
              <a:t>7</a:t>
            </a:fld>
            <a:endParaRPr lang="en-US" noProof="0"/>
          </a:p>
        </p:txBody>
      </p:sp>
      <p:sp>
        <p:nvSpPr>
          <p:cNvPr id="8" name="Footer Placeholder 7">
            <a:extLst>
              <a:ext uri="{FF2B5EF4-FFF2-40B4-BE49-F238E27FC236}">
                <a16:creationId xmlns:a16="http://schemas.microsoft.com/office/drawing/2014/main" id="{25BF41BE-E27B-3D8A-26BC-B316D4D13C09}"/>
              </a:ext>
            </a:extLst>
          </p:cNvPr>
          <p:cNvSpPr>
            <a:spLocks noGrp="1"/>
          </p:cNvSpPr>
          <p:nvPr>
            <p:ph type="ftr" sz="quarter" idx="11"/>
          </p:nvPr>
        </p:nvSpPr>
        <p:spPr/>
        <p:txBody>
          <a:bodyPr/>
          <a:lstStyle/>
          <a:p>
            <a:r>
              <a:rPr lang="en-US" noProof="0"/>
              <a:t>Presentation title</a:t>
            </a:r>
          </a:p>
        </p:txBody>
      </p:sp>
      <p:sp>
        <p:nvSpPr>
          <p:cNvPr id="9" name="Date Placeholder 8">
            <a:extLst>
              <a:ext uri="{FF2B5EF4-FFF2-40B4-BE49-F238E27FC236}">
                <a16:creationId xmlns:a16="http://schemas.microsoft.com/office/drawing/2014/main" id="{07A048DC-CB66-8CC0-437E-B16DF94AFD5B}"/>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2535031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16B78C7-D256-AA0B-3567-32F8C8EF4D3B}"/>
              </a:ext>
            </a:extLst>
          </p:cNvPr>
          <p:cNvSpPr>
            <a:spLocks noGrp="1"/>
          </p:cNvSpPr>
          <p:nvPr>
            <p:ph type="sldNum" sz="quarter" idx="12"/>
          </p:nvPr>
        </p:nvSpPr>
        <p:spPr/>
        <p:txBody>
          <a:bodyPr/>
          <a:lstStyle/>
          <a:p>
            <a:fld id="{8D0AFDD5-844D-364D-8AEC-50CF4D36D55D}" type="slidenum">
              <a:rPr lang="en-US" noProof="0" smtClean="0"/>
              <a:t>8</a:t>
            </a:fld>
            <a:endParaRPr lang="en-US" noProof="0"/>
          </a:p>
        </p:txBody>
      </p:sp>
      <p:sp>
        <p:nvSpPr>
          <p:cNvPr id="3" name="Footer Placeholder 2">
            <a:extLst>
              <a:ext uri="{FF2B5EF4-FFF2-40B4-BE49-F238E27FC236}">
                <a16:creationId xmlns:a16="http://schemas.microsoft.com/office/drawing/2014/main" id="{475FEEF6-6EB6-CC72-0A90-4BC85A0B447D}"/>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140E15C4-01E1-1030-BBA8-867C209F6000}"/>
              </a:ext>
            </a:extLst>
          </p:cNvPr>
          <p:cNvSpPr>
            <a:spLocks noGrp="1"/>
          </p:cNvSpPr>
          <p:nvPr>
            <p:ph type="dt" sz="half" idx="10"/>
          </p:nvPr>
        </p:nvSpPr>
        <p:spPr/>
        <p:txBody>
          <a:bodyPr/>
          <a:lstStyle/>
          <a:p>
            <a:r>
              <a:rPr lang="en-US" noProof="0"/>
              <a:t>20XX</a:t>
            </a:r>
          </a:p>
        </p:txBody>
      </p:sp>
      <p:sp>
        <p:nvSpPr>
          <p:cNvPr id="17" name="TextBox 16">
            <a:extLst>
              <a:ext uri="{FF2B5EF4-FFF2-40B4-BE49-F238E27FC236}">
                <a16:creationId xmlns:a16="http://schemas.microsoft.com/office/drawing/2014/main" id="{BA42FFEB-FCFF-9828-6DD4-152C84731A1E}"/>
              </a:ext>
            </a:extLst>
          </p:cNvPr>
          <p:cNvSpPr txBox="1"/>
          <p:nvPr/>
        </p:nvSpPr>
        <p:spPr>
          <a:xfrm>
            <a:off x="180362" y="61803"/>
            <a:ext cx="10641436" cy="6067367"/>
          </a:xfrm>
          <a:prstGeom prst="rect">
            <a:avLst/>
          </a:prstGeom>
          <a:noFill/>
        </p:spPr>
        <p:txBody>
          <a:bodyPr wrap="square">
            <a:spAutoFit/>
          </a:bodyPr>
          <a:lstStyle/>
          <a:p>
            <a:pPr algn="just">
              <a:lnSpc>
                <a:spcPct val="107000"/>
              </a:lnSpc>
              <a:spcAft>
                <a:spcPts val="800"/>
              </a:spcAft>
              <a:buNone/>
              <a:tabLst>
                <a:tab pos="2575560" algn="l"/>
              </a:tabLst>
            </a:pPr>
            <a:r>
              <a:rPr lang="en-IN" sz="2400" b="1" kern="100" dirty="0">
                <a:effectLst/>
                <a:latin typeface="+mj-lt"/>
                <a:ea typeface="Calibri" panose="020F0502020204030204" pitchFamily="34" charset="0"/>
                <a:cs typeface="Times New Roman" panose="02020603050405020304" pitchFamily="18" charset="0"/>
              </a:rPr>
              <a:t>Gender Distribution</a:t>
            </a:r>
            <a:endParaRPr lang="en-IN" sz="1400" kern="100" dirty="0">
              <a:effectLst/>
              <a:latin typeface="+mj-lt"/>
              <a:ea typeface="Calibri" panose="020F0502020204030204" pitchFamily="34" charset="0"/>
              <a:cs typeface="Times New Roman" panose="02020603050405020304" pitchFamily="18" charset="0"/>
            </a:endParaRPr>
          </a:p>
          <a:p>
            <a:pPr marL="285750" lvl="0" indent="-285750" algn="just">
              <a:lnSpc>
                <a:spcPct val="107000"/>
              </a:lnSpc>
              <a:spcAft>
                <a:spcPts val="800"/>
              </a:spcAft>
              <a:buSzPts val="1000"/>
              <a:buFont typeface="Arial" panose="020B0604020202020204" pitchFamily="34" charset="0"/>
              <a:buChar char="•"/>
              <a:tabLst>
                <a:tab pos="457200" algn="l"/>
                <a:tab pos="2575560" algn="l"/>
              </a:tabLst>
            </a:pPr>
            <a:r>
              <a:rPr lang="en-IN" sz="1800" kern="100" dirty="0">
                <a:effectLst/>
                <a:ea typeface="Calibri" panose="020F0502020204030204" pitchFamily="34" charset="0"/>
                <a:cs typeface="Times New Roman" panose="02020603050405020304" pitchFamily="18" charset="0"/>
              </a:rPr>
              <a:t>Bar chart displaying counts of Man, Woman, Non‑binary across different Job Titles.</a:t>
            </a:r>
            <a:endParaRPr lang="en-IN" sz="1400" kern="100" dirty="0">
              <a:effectLst/>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IN" sz="1800" dirty="0">
                <a:effectLst/>
                <a:ea typeface="Calibri" panose="020F0502020204030204" pitchFamily="34" charset="0"/>
              </a:rPr>
              <a:t>Interactive Job Title and Gender slicers let you filter which roles or genders are shown.</a:t>
            </a:r>
            <a:r>
              <a:rPr lang="en-IN" b="1" dirty="0"/>
              <a:t> </a:t>
            </a:r>
          </a:p>
          <a:p>
            <a:r>
              <a:rPr lang="en-IN" sz="2400" b="1" dirty="0">
                <a:latin typeface="+mj-lt"/>
              </a:rPr>
              <a:t>Salary by Industry – Total Sum</a:t>
            </a:r>
          </a:p>
          <a:p>
            <a:pPr lvl="0"/>
            <a:r>
              <a:rPr lang="en-IN" dirty="0"/>
              <a:t>Two pie charts:</a:t>
            </a:r>
            <a:endParaRPr lang="en-IN" sz="1400" dirty="0"/>
          </a:p>
          <a:p>
            <a:pPr marL="742950" lvl="1" indent="-285750">
              <a:buFont typeface="Arial" panose="020B0604020202020204" pitchFamily="34" charset="0"/>
              <a:buChar char="•"/>
            </a:pPr>
            <a:r>
              <a:rPr lang="en-IN" dirty="0"/>
              <a:t>A large one showing total payroll distribution across all industries</a:t>
            </a:r>
          </a:p>
          <a:p>
            <a:pPr marL="742950" lvl="1" indent="-285750">
              <a:buFont typeface="Arial" panose="020B0604020202020204" pitchFamily="34" charset="0"/>
              <a:buChar char="•"/>
            </a:pPr>
            <a:r>
              <a:rPr lang="en-IN" dirty="0"/>
              <a:t>A focused smaller one (zoomed in) highlighting a selected industry (e.g., Academia – Cell And Molecular Biology)</a:t>
            </a:r>
            <a:endParaRPr lang="en-IN" b="1" dirty="0"/>
          </a:p>
          <a:p>
            <a:r>
              <a:rPr lang="en-IN" sz="2400" b="1" dirty="0">
                <a:latin typeface="+mj-lt"/>
              </a:rPr>
              <a:t>Top Paying Job</a:t>
            </a:r>
          </a:p>
          <a:p>
            <a:pPr marL="285750" lvl="0" indent="-285750">
              <a:buFont typeface="Arial" panose="020B0604020202020204" pitchFamily="34" charset="0"/>
              <a:buChar char="•"/>
            </a:pPr>
            <a:r>
              <a:rPr lang="en-IN" dirty="0"/>
              <a:t>A spike chart depicting the average annual salary for each job title.</a:t>
            </a:r>
            <a:endParaRPr lang="en-IN" sz="1400" dirty="0"/>
          </a:p>
          <a:p>
            <a:pPr marL="285750" lvl="0" indent="-285750">
              <a:buFont typeface="Arial" panose="020B0604020202020204" pitchFamily="34" charset="0"/>
              <a:buChar char="•"/>
            </a:pPr>
            <a:r>
              <a:rPr lang="en-IN" dirty="0"/>
              <a:t>Y-axis in rupees/dollars (values like 50,000 up to 4,500,000), showing which jobs pay the highest.</a:t>
            </a:r>
          </a:p>
          <a:p>
            <a:r>
              <a:rPr lang="en-IN" sz="2400" b="1" dirty="0" err="1">
                <a:latin typeface="+mj-lt"/>
              </a:rPr>
              <a:t>Avg</a:t>
            </a:r>
            <a:r>
              <a:rPr lang="en-IN" sz="2400" b="1" dirty="0">
                <a:latin typeface="+mj-lt"/>
              </a:rPr>
              <a:t> Salary by Education Level</a:t>
            </a:r>
            <a:endParaRPr lang="en-IN" sz="2400" dirty="0">
              <a:latin typeface="+mj-lt"/>
            </a:endParaRPr>
          </a:p>
          <a:p>
            <a:pPr marL="285750" lvl="0" indent="-285750">
              <a:buFont typeface="Arial" panose="020B0604020202020204" pitchFamily="34" charset="0"/>
              <a:buChar char="•"/>
            </a:pPr>
            <a:r>
              <a:rPr lang="en-IN" sz="1600" dirty="0"/>
              <a:t>A bar or column chart that displays average annual salary for each education level: High School, College degree, Master’s, PhD, Professional degree, Some college, Unknown.</a:t>
            </a:r>
          </a:p>
          <a:p>
            <a:r>
              <a:rPr lang="en-IN" sz="2400" b="1" dirty="0">
                <a:latin typeface="+mj-lt"/>
              </a:rPr>
              <a:t>Salary by Industry – By Experience</a:t>
            </a:r>
            <a:endParaRPr lang="en-IN" sz="2400" dirty="0">
              <a:latin typeface="+mj-lt"/>
            </a:endParaRPr>
          </a:p>
          <a:p>
            <a:pPr marL="285750" lvl="0" indent="-285750">
              <a:buFont typeface="Arial" panose="020B0604020202020204" pitchFamily="34" charset="0"/>
              <a:buChar char="•"/>
            </a:pPr>
            <a:r>
              <a:rPr lang="en-IN" sz="1600" dirty="0"/>
              <a:t>A donut chart, breaking down average salaries by Years of Professional Experience (e.g., 1 year or less, 2–4 years, …, 41+ years), within the selected industry or filtered </a:t>
            </a:r>
            <a:r>
              <a:rPr lang="en-IN" sz="1600"/>
              <a:t>dataset.</a:t>
            </a:r>
            <a:endParaRPr lang="en-IN" sz="1600" dirty="0"/>
          </a:p>
          <a:p>
            <a:pPr lvl="0"/>
            <a:endParaRPr lang="en-IN" sz="1600" dirty="0"/>
          </a:p>
          <a:p>
            <a:pPr lvl="0"/>
            <a:endParaRPr lang="en-IN" sz="1400" dirty="0"/>
          </a:p>
          <a:p>
            <a:pPr lvl="1"/>
            <a:endParaRPr lang="en-IN" sz="1400"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2007845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AD6B-0EBB-7092-13C6-240F8A4A4E99}"/>
              </a:ext>
            </a:extLst>
          </p:cNvPr>
          <p:cNvSpPr>
            <a:spLocks noGrp="1"/>
          </p:cNvSpPr>
          <p:nvPr>
            <p:ph type="title"/>
          </p:nvPr>
        </p:nvSpPr>
        <p:spPr>
          <a:xfrm>
            <a:off x="5978024" y="1783080"/>
            <a:ext cx="4959821" cy="1162762"/>
          </a:xfrm>
        </p:spPr>
        <p:txBody>
          <a:bodyPr/>
          <a:lstStyle/>
          <a:p>
            <a:r>
              <a:rPr lang="en-US" altLang="zh-CN" dirty="0"/>
              <a:t>Summary</a:t>
            </a:r>
            <a:br>
              <a:rPr lang="en-US" dirty="0"/>
            </a:br>
            <a:endParaRPr lang="en-US" dirty="0"/>
          </a:p>
        </p:txBody>
      </p:sp>
      <p:pic>
        <p:nvPicPr>
          <p:cNvPr id="12" name="Picture Placeholder 11" descr="Shoulder bag with golden chain on plain background">
            <a:extLst>
              <a:ext uri="{FF2B5EF4-FFF2-40B4-BE49-F238E27FC236}">
                <a16:creationId xmlns:a16="http://schemas.microsoft.com/office/drawing/2014/main" id="{EDD0654D-0EEE-9D11-4D37-133C0B9A496D}"/>
              </a:ext>
            </a:extLst>
          </p:cNvPr>
          <p:cNvPicPr>
            <a:picLocks noGrp="1" noChangeAspect="1"/>
          </p:cNvPicPr>
          <p:nvPr>
            <p:ph type="pic" sz="quarter" idx="13"/>
          </p:nvPr>
        </p:nvPicPr>
        <p:blipFill rotWithShape="1">
          <a:blip r:embed="rId2"/>
          <a:srcRect l="223" r="223"/>
          <a:stretch/>
        </p:blipFill>
        <p:spPr>
          <a:xfrm>
            <a:off x="0" y="0"/>
            <a:ext cx="4351338" cy="6858000"/>
          </a:xfrm>
        </p:spPr>
      </p:pic>
      <p:sp>
        <p:nvSpPr>
          <p:cNvPr id="3" name="Content Placeholder 2">
            <a:extLst>
              <a:ext uri="{FF2B5EF4-FFF2-40B4-BE49-F238E27FC236}">
                <a16:creationId xmlns:a16="http://schemas.microsoft.com/office/drawing/2014/main" id="{DFAA7609-6E6A-B996-BC29-F9AA857D7B35}"/>
              </a:ext>
            </a:extLst>
          </p:cNvPr>
          <p:cNvSpPr>
            <a:spLocks noGrp="1"/>
          </p:cNvSpPr>
          <p:nvPr>
            <p:ph idx="1"/>
          </p:nvPr>
        </p:nvSpPr>
        <p:spPr>
          <a:xfrm>
            <a:off x="5961888" y="2944368"/>
            <a:ext cx="4818888" cy="2130552"/>
          </a:xfrm>
        </p:spPr>
        <p:txBody>
          <a:bodyPr/>
          <a:lstStyle/>
          <a:p>
            <a:pPr algn="just"/>
            <a:r>
              <a:rPr lang="en-US" dirty="0"/>
              <a:t>A written summary of insights from the analysis, including documentation that outlines the project objective, dataset description, steps involved, screenshots of results obtained at each phase, insights derived from the analysis, and a conclusion for the project.</a:t>
            </a:r>
            <a:endParaRPr lang="en-IN" dirty="0"/>
          </a:p>
          <a:p>
            <a:pPr algn="just"/>
            <a:endParaRPr lang="en-US" altLang="zh-CN" dirty="0"/>
          </a:p>
          <a:p>
            <a:endParaRPr lang="en-US" dirty="0"/>
          </a:p>
        </p:txBody>
      </p:sp>
      <p:sp>
        <p:nvSpPr>
          <p:cNvPr id="15" name="Slide Number Placeholder 14">
            <a:extLst>
              <a:ext uri="{FF2B5EF4-FFF2-40B4-BE49-F238E27FC236}">
                <a16:creationId xmlns:a16="http://schemas.microsoft.com/office/drawing/2014/main" id="{EA450CD4-3018-DBCF-3A32-B72A7DCFA11F}"/>
              </a:ext>
            </a:extLst>
          </p:cNvPr>
          <p:cNvSpPr>
            <a:spLocks noGrp="1"/>
          </p:cNvSpPr>
          <p:nvPr>
            <p:ph type="sldNum" sz="quarter" idx="12"/>
          </p:nvPr>
        </p:nvSpPr>
        <p:spPr>
          <a:xfrm>
            <a:off x="8072901" y="6400904"/>
            <a:ext cx="365760" cy="246888"/>
          </a:xfrm>
        </p:spPr>
        <p:txBody>
          <a:bodyPr/>
          <a:lstStyle/>
          <a:p>
            <a:fld id="{8D0AFDD5-844D-364D-8AEC-50CF4D36D55D}" type="slidenum">
              <a:rPr lang="en-US" smtClean="0"/>
              <a:pPr/>
              <a:t>9</a:t>
            </a:fld>
            <a:endParaRPr lang="en-US" dirty="0"/>
          </a:p>
        </p:txBody>
      </p:sp>
    </p:spTree>
    <p:extLst>
      <p:ext uri="{BB962C8B-B14F-4D97-AF65-F5344CB8AC3E}">
        <p14:creationId xmlns:p14="http://schemas.microsoft.com/office/powerpoint/2010/main" val="591722392"/>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{6D9A2D08-6BA0-4117-B587-6871EC450274}tf11429527_win32</Template>
  <TotalTime>186</TotalTime>
  <Words>616</Words>
  <Application>Microsoft Office PowerPoint</Application>
  <PresentationFormat>Widescreen</PresentationFormat>
  <Paragraphs>60</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Century Gothic</vt:lpstr>
      <vt:lpstr>Karla</vt:lpstr>
      <vt:lpstr>Times New Roman</vt:lpstr>
      <vt:lpstr>Univers Condensed Light</vt:lpstr>
      <vt:lpstr>Office Theme</vt:lpstr>
      <vt:lpstr>SALARY SURVEY DATASET </vt:lpstr>
      <vt:lpstr>Project Objective:  The objective of this project is to analyze and interpret salary survey data using Excel &amp; SQL. Excel for advanced data visualization and reporting data. SQL for data extraction, transformation, and basic analysis. Clean and structure the raw salary Survey dataset to ensure data integrity and consistency. Visualize findings using excel charts, pivot tables, and dashboards for easier interpretation by stakeholders. </vt:lpstr>
      <vt:lpstr>Dataset Description: </vt:lpstr>
      <vt:lpstr>Key Insights </vt:lpstr>
      <vt:lpstr>Data cleaning</vt:lpstr>
      <vt:lpstr>PowerPoint Presentation</vt:lpstr>
      <vt:lpstr>Dash Board</vt:lpstr>
      <vt:lpstr>PowerPoint Presentation</vt:lpstr>
      <vt:lpstr>Summary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Katikam Chandrika</dc:creator>
  <cp:lastModifiedBy>Katikam Chandrika</cp:lastModifiedBy>
  <cp:revision>2</cp:revision>
  <dcterms:created xsi:type="dcterms:W3CDTF">2025-07-13T13:51:27Z</dcterms:created>
  <dcterms:modified xsi:type="dcterms:W3CDTF">2025-07-15T05:15:48Z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